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65" r:id="rId2"/>
    <p:sldId id="266" r:id="rId3"/>
    <p:sldId id="267" r:id="rId4"/>
  </p:sldIdLst>
  <p:sldSz cx="12192000"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yem CHLAL" initials="MC" lastIdx="1" clrIdx="0">
    <p:extLst>
      <p:ext uri="{19B8F6BF-5375-455C-9EA6-DF929625EA0E}">
        <p15:presenceInfo xmlns:p15="http://schemas.microsoft.com/office/powerpoint/2012/main" userId="S-1-5-21-661300504-713119791-2443778557-26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9" d="100"/>
          <a:sy n="59" d="100"/>
        </p:scale>
        <p:origin x="17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C22D7E04-DF1D-4482-873F-AF44BF184BEC}"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AD3354FE-9CE5-43A6-B701-AE9642D9587E}" type="slidenum">
              <a:rPr lang="fr-FR" smtClean="0"/>
              <a:pPr/>
              <a:t>‹#›</a:t>
            </a:fld>
            <a:endParaRPr lang="fr-FR"/>
          </a:p>
        </p:txBody>
      </p:sp>
    </p:spTree>
    <p:extLst>
      <p:ext uri="{BB962C8B-B14F-4D97-AF65-F5344CB8AC3E}">
        <p14:creationId xmlns:p14="http://schemas.microsoft.com/office/powerpoint/2010/main" val="1491445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1388890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2</a:t>
            </a:fld>
            <a:endParaRPr lang="fr-FR">
              <a:solidFill>
                <a:prstClr val="black"/>
              </a:solidFill>
            </a:endParaRPr>
          </a:p>
        </p:txBody>
      </p:sp>
    </p:spTree>
    <p:extLst>
      <p:ext uri="{BB962C8B-B14F-4D97-AF65-F5344CB8AC3E}">
        <p14:creationId xmlns:p14="http://schemas.microsoft.com/office/powerpoint/2010/main" val="1764073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3</a:t>
            </a:fld>
            <a:endParaRPr lang="fr-FR">
              <a:solidFill>
                <a:prstClr val="black"/>
              </a:solidFill>
            </a:endParaRPr>
          </a:p>
        </p:txBody>
      </p:sp>
    </p:spTree>
    <p:extLst>
      <p:ext uri="{BB962C8B-B14F-4D97-AF65-F5344CB8AC3E}">
        <p14:creationId xmlns:p14="http://schemas.microsoft.com/office/powerpoint/2010/main" val="24519661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880DEBE0-14AD-4F65-8423-16DBCB3D43C7}"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
        <p:nvSpPr>
          <p:cNvPr id="10" name="Rectangle à coins arrondis 9"/>
          <p:cNvSpPr/>
          <p:nvPr userDrawn="1"/>
        </p:nvSpPr>
        <p:spPr>
          <a:xfrm>
            <a:off x="842832" y="2618509"/>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11" name="Rectangle à coins arrondis 10"/>
          <p:cNvSpPr/>
          <p:nvPr userDrawn="1"/>
        </p:nvSpPr>
        <p:spPr>
          <a:xfrm>
            <a:off x="842832" y="2815936"/>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pic>
        <p:nvPicPr>
          <p:cNvPr id="12" name="Imag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19803" b="22731"/>
          <a:stretch/>
        </p:blipFill>
        <p:spPr>
          <a:xfrm>
            <a:off x="3113985" y="124223"/>
            <a:ext cx="5707898" cy="2337955"/>
          </a:xfrm>
          <a:prstGeom prst="rect">
            <a:avLst/>
          </a:prstGeom>
        </p:spPr>
      </p:pic>
    </p:spTree>
    <p:extLst>
      <p:ext uri="{BB962C8B-B14F-4D97-AF65-F5344CB8AC3E}">
        <p14:creationId xmlns:p14="http://schemas.microsoft.com/office/powerpoint/2010/main" val="128954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B0151C13-84D4-404E-A910-7C47D156C932}"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37542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2B03563-1E9D-4D2C-A0BA-1258C04BD80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43564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99D18E20-8858-42EB-A334-FD8B2A9DE7E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34786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C639555-CCDB-466E-9BC2-E9BBFD6E813F}"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1197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5D379832-AD60-4BE5-8DED-FB7AE9E45AC4}"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71707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74AABEF7-16F7-4B1D-A5D3-FF0D13AA5E2D}"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23130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a:xfrm>
            <a:off x="1097280" y="6459785"/>
            <a:ext cx="2472271" cy="365125"/>
          </a:xfrm>
          <a:prstGeom prst="rect">
            <a:avLst/>
          </a:prstGeom>
        </p:spPr>
        <p:txBody>
          <a:bodyPr/>
          <a:lstStyle/>
          <a:p>
            <a:pPr defTabSz="457200"/>
            <a:fld id="{50A03675-BEDA-4570-9287-0DC62E6D4A4D}" type="datetime1">
              <a:rPr lang="en-US">
                <a:solidFill>
                  <a:srgbClr val="000000"/>
                </a:solidFill>
              </a:rPr>
              <a:pPr defTabSz="457200"/>
              <a:t>3/18/2020</a:t>
            </a:fld>
            <a:endParaRPr lang="en-US" dirty="0">
              <a:solidFill>
                <a:srgbClr val="000000"/>
              </a:solidFill>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4356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62FAFA85-8359-4FF7-A511-C3B42483C680}"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839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465512" y="6459785"/>
            <a:ext cx="2618510" cy="365125"/>
          </a:xfrm>
          <a:prstGeom prst="rect">
            <a:avLst/>
          </a:prstGeom>
        </p:spPr>
        <p:txBody>
          <a:bodyPr/>
          <a:lstStyle>
            <a:lvl1pPr algn="l">
              <a:defRPr/>
            </a:lvl1pPr>
          </a:lstStyle>
          <a:p>
            <a:pPr defTabSz="457200"/>
            <a:fld id="{FFFF1FEE-21A8-4CA0-9D04-F1776F434915}" type="datetime1">
              <a:rPr lang="en-US" smtClean="0">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solidFill>
                <a:srgbClr val="637052"/>
              </a:solidFill>
            </a:endParaRPr>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lvl1pPr>
              <a:defRPr>
                <a:solidFill>
                  <a:schemeClr val="tx2"/>
                </a:solidFill>
              </a:defRPr>
            </a:lvl1pPr>
          </a:lstStyle>
          <a:p>
            <a:pPr defTabSz="457200"/>
            <a:fld id="{D57F1E4F-1CFF-5643-939E-217C01CDF565}" type="slidenum">
              <a:rPr lang="en-US" smtClean="0">
                <a:solidFill>
                  <a:srgbClr val="637052"/>
                </a:solidFill>
              </a:rPr>
              <a:pPr defTabSz="457200"/>
              <a:t>‹#›</a:t>
            </a:fld>
            <a:endParaRPr lang="en-US" dirty="0">
              <a:solidFill>
                <a:srgbClr val="637052"/>
              </a:solidFill>
            </a:endParaRPr>
          </a:p>
        </p:txBody>
      </p:sp>
    </p:spTree>
    <p:extLst>
      <p:ext uri="{BB962C8B-B14F-4D97-AF65-F5344CB8AC3E}">
        <p14:creationId xmlns:p14="http://schemas.microsoft.com/office/powerpoint/2010/main" val="62906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0B28E929-13DB-48D3-9256-C746EF6E46C1}"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15497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userDrawn="1"/>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b="1" cap="all" baseline="0">
                <a:solidFill>
                  <a:srgbClr val="FFFFFF"/>
                </a:solidFill>
              </a:defRPr>
            </a:lvl1pPr>
          </a:lstStyle>
          <a:p>
            <a:pPr defTabSz="457200"/>
            <a:endParaRPr lang="en-US" dirty="0"/>
          </a:p>
        </p:txBody>
      </p:sp>
      <p:pic>
        <p:nvPicPr>
          <p:cNvPr id="11" name="Image 10"/>
          <p:cNvPicPr>
            <a:picLocks noChangeAspect="1"/>
          </p:cNvPicPr>
          <p:nvPr userDrawn="1"/>
        </p:nvPicPr>
        <p:blipFill rotWithShape="1">
          <a:blip r:embed="rId13" cstate="print">
            <a:extLst>
              <a:ext uri="{28A0092B-C50C-407E-A947-70E740481C1C}">
                <a14:useLocalDpi xmlns:a14="http://schemas.microsoft.com/office/drawing/2010/main" val="0"/>
              </a:ext>
            </a:extLst>
          </a:blip>
          <a:srcRect l="43020" t="35638" r="41324" b="42142"/>
          <a:stretch/>
        </p:blipFill>
        <p:spPr>
          <a:xfrm>
            <a:off x="11298384" y="5496305"/>
            <a:ext cx="893618" cy="904009"/>
          </a:xfrm>
          <a:prstGeom prst="rect">
            <a:avLst/>
          </a:prstGeom>
        </p:spPr>
      </p:pic>
    </p:spTree>
    <p:extLst>
      <p:ext uri="{BB962C8B-B14F-4D97-AF65-F5344CB8AC3E}">
        <p14:creationId xmlns:p14="http://schemas.microsoft.com/office/powerpoint/2010/main" val="3482466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fontScale="90000"/>
          </a:bodyPr>
          <a:lstStyle/>
          <a:p>
            <a:pPr algn="ctr"/>
            <a:r>
              <a:rPr lang="fr-FR" sz="3600" b="1" dirty="0">
                <a:latin typeface="Book Antiqua" panose="02040602050305030304" pitchFamily="18" charset="0"/>
              </a:rPr>
              <a:t>Axe 3: Droits de l’Homme et libertés publiques : entre État et société  </a:t>
            </a:r>
            <a:endParaRPr lang="fr-FR" sz="3600" dirty="0">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1</a:t>
            </a:fld>
            <a:endParaRPr lang="en-US" dirty="0">
              <a:solidFill>
                <a:srgbClr val="000000"/>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2444184561"/>
              </p:ext>
            </p:extLst>
          </p:nvPr>
        </p:nvGraphicFramePr>
        <p:xfrm>
          <a:off x="905933" y="1602377"/>
          <a:ext cx="9999133" cy="4023360"/>
        </p:xfrm>
        <a:graphic>
          <a:graphicData uri="http://schemas.openxmlformats.org/drawingml/2006/table">
            <a:tbl>
              <a:tblPr firstRow="1" bandRow="1">
                <a:tableStyleId>{5C22544A-7EE6-4342-B048-85BDC9FD1C3A}</a:tableStyleId>
              </a:tblPr>
              <a:tblGrid>
                <a:gridCol w="9999133">
                  <a:extLst>
                    <a:ext uri="{9D8B030D-6E8A-4147-A177-3AD203B41FA5}">
                      <a16:colId xmlns:a16="http://schemas.microsoft.com/office/drawing/2014/main" val="20000"/>
                    </a:ext>
                  </a:extLst>
                </a:gridCol>
              </a:tblGrid>
              <a:tr h="71579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chemeClr val="tx1"/>
                          </a:solidFill>
                          <a:latin typeface="Book Antiqua" panose="02040602050305030304" pitchFamily="18" charset="0"/>
                        </a:rPr>
                        <a:t>Le monde contemporain au niveau international peut être perçu comme une </a:t>
                      </a:r>
                      <a:r>
                        <a:rPr lang="fr-FR" sz="1800" i="1" dirty="0" smtClean="0">
                          <a:solidFill>
                            <a:schemeClr val="tx1"/>
                          </a:solidFill>
                          <a:latin typeface="Book Antiqua" panose="02040602050305030304" pitchFamily="18" charset="0"/>
                        </a:rPr>
                        <a:t>"société internationale"</a:t>
                      </a:r>
                      <a:r>
                        <a:rPr lang="fr-FR" sz="1800" dirty="0" smtClean="0">
                          <a:solidFill>
                            <a:schemeClr val="tx1"/>
                          </a:solidFill>
                          <a:latin typeface="Book Antiqua" panose="02040602050305030304" pitchFamily="18" charset="0"/>
                        </a:rPr>
                        <a:t>. Une société constituée de nombreux acteurs qui, dans un monde globalisé, ne manquent pas d’agir les uns sur les autres. </a:t>
                      </a:r>
                    </a:p>
                  </a:txBody>
                  <a:tcPr>
                    <a:solidFill>
                      <a:schemeClr val="bg1">
                        <a:lumMod val="75000"/>
                      </a:schemeClr>
                    </a:solidFill>
                  </a:tcPr>
                </a:tc>
                <a:extLst>
                  <a:ext uri="{0D108BD9-81ED-4DB2-BD59-A6C34878D82A}">
                    <a16:rowId xmlns:a16="http://schemas.microsoft.com/office/drawing/2014/main" val="100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chemeClr val="tx1"/>
                          </a:solidFill>
                          <a:latin typeface="Book Antiqua" panose="02040602050305030304" pitchFamily="18" charset="0"/>
                        </a:rPr>
                        <a:t>Cette conception moderne de la société internationale influence la vision de la gestion du pouvoir et exige un  État de Droit. Cela rejoint la théorie de Montesquieu, celle de la séparation des pouvoirs. Selon lui, «</a:t>
                      </a:r>
                      <a:r>
                        <a:rPr lang="fr-FR" sz="1800" i="1" dirty="0" smtClean="0">
                          <a:solidFill>
                            <a:schemeClr val="tx1"/>
                          </a:solidFill>
                          <a:latin typeface="Book Antiqua" panose="02040602050305030304" pitchFamily="18" charset="0"/>
                        </a:rPr>
                        <a:t> </a:t>
                      </a:r>
                      <a:r>
                        <a:rPr lang="fr-FR" sz="1800" b="1" i="1" dirty="0" smtClean="0">
                          <a:solidFill>
                            <a:schemeClr val="tx1"/>
                          </a:solidFill>
                          <a:latin typeface="Book Antiqua" panose="02040602050305030304" pitchFamily="18" charset="0"/>
                        </a:rPr>
                        <a:t>il faut que, par la disposition des choses, le pouvoir arrête le pouvoir</a:t>
                      </a:r>
                      <a:r>
                        <a:rPr lang="fr-FR" sz="1800" i="1" dirty="0" smtClean="0">
                          <a:solidFill>
                            <a:schemeClr val="tx1"/>
                          </a:solidFill>
                          <a:latin typeface="Book Antiqua" panose="02040602050305030304" pitchFamily="18" charset="0"/>
                        </a:rPr>
                        <a:t> </a:t>
                      </a:r>
                      <a:r>
                        <a:rPr lang="fr-FR" sz="1800" dirty="0" smtClean="0">
                          <a:solidFill>
                            <a:schemeClr val="tx1"/>
                          </a:solidFill>
                          <a:latin typeface="Book Antiqua" panose="02040602050305030304" pitchFamily="18" charset="0"/>
                        </a:rPr>
                        <a:t>».</a:t>
                      </a:r>
                    </a:p>
                  </a:txBody>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chemeClr val="tx1"/>
                          </a:solidFill>
                          <a:latin typeface="Book Antiqua" panose="02040602050305030304" pitchFamily="18" charset="0"/>
                        </a:rPr>
                        <a:t>L’État de Droit s'inscrit dans un processus de constitutionnalisation en prônant le respect de la hiérarchie des normes.  En effet, l'État de Droit renvoie au respect des droits fondamentaux. </a:t>
                      </a:r>
                    </a:p>
                  </a:txBody>
                  <a:tcPr>
                    <a:solidFill>
                      <a:schemeClr val="bg1">
                        <a:lumMod val="75000"/>
                      </a:schemeClr>
                    </a:solidFill>
                  </a:tcPr>
                </a:tc>
                <a:extLst>
                  <a:ext uri="{0D108BD9-81ED-4DB2-BD59-A6C34878D82A}">
                    <a16:rowId xmlns:a16="http://schemas.microsoft.com/office/drawing/2014/main" val="100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chemeClr val="tx1"/>
                          </a:solidFill>
                          <a:latin typeface="Book Antiqua" panose="02040602050305030304" pitchFamily="18" charset="0"/>
                        </a:rPr>
                        <a:t>Selon D. </a:t>
                      </a:r>
                      <a:r>
                        <a:rPr lang="fr-FR" sz="1800" dirty="0" err="1" smtClean="0">
                          <a:solidFill>
                            <a:schemeClr val="tx1"/>
                          </a:solidFill>
                          <a:latin typeface="Book Antiqua" panose="02040602050305030304" pitchFamily="18" charset="0"/>
                        </a:rPr>
                        <a:t>Lochak</a:t>
                      </a:r>
                      <a:r>
                        <a:rPr lang="fr-FR" sz="1800" dirty="0" smtClean="0">
                          <a:solidFill>
                            <a:schemeClr val="tx1"/>
                          </a:solidFill>
                          <a:latin typeface="Book Antiqua" panose="02040602050305030304" pitchFamily="18" charset="0"/>
                        </a:rPr>
                        <a:t> </a:t>
                      </a:r>
                      <a:r>
                        <a:rPr lang="fr-FR" sz="1800" i="1" dirty="0" smtClean="0">
                          <a:solidFill>
                            <a:schemeClr val="tx1"/>
                          </a:solidFill>
                          <a:latin typeface="Book Antiqua" panose="02040602050305030304" pitchFamily="18" charset="0"/>
                        </a:rPr>
                        <a:t>«</a:t>
                      </a:r>
                      <a:r>
                        <a:rPr lang="fr-FR" sz="1800" b="1" i="1" dirty="0" smtClean="0">
                          <a:solidFill>
                            <a:schemeClr val="tx1"/>
                          </a:solidFill>
                          <a:latin typeface="Book Antiqua" panose="02040602050305030304" pitchFamily="18" charset="0"/>
                        </a:rPr>
                        <a:t>Les Droits de l'Homme ne peuvent exister que dans une démocratie</a:t>
                      </a:r>
                      <a:r>
                        <a:rPr lang="fr-FR" sz="1800" i="1" dirty="0" smtClean="0">
                          <a:solidFill>
                            <a:schemeClr val="tx1"/>
                          </a:solidFill>
                          <a:latin typeface="Book Antiqua" panose="02040602050305030304" pitchFamily="18" charset="0"/>
                        </a:rPr>
                        <a:t>».</a:t>
                      </a:r>
                      <a:r>
                        <a:rPr lang="fr-FR" sz="1800" dirty="0" smtClean="0">
                          <a:solidFill>
                            <a:schemeClr val="tx1"/>
                          </a:solidFill>
                          <a:latin typeface="Book Antiqua" panose="02040602050305030304" pitchFamily="18" charset="0"/>
                        </a:rPr>
                        <a:t> Cela sous-entend qu'il existe une relation de consubstantialité entre Droits de l'Homme et Démocratie. La démocratie est la véritable garantie de la question des Droits de l'Homme. </a:t>
                      </a:r>
                    </a:p>
                  </a:txBody>
                  <a:tcPr/>
                </a:tc>
                <a:extLst>
                  <a:ext uri="{0D108BD9-81ED-4DB2-BD59-A6C34878D82A}">
                    <a16:rowId xmlns:a16="http://schemas.microsoft.com/office/drawing/2014/main" val="10003"/>
                  </a:ext>
                </a:extLst>
              </a:tr>
              <a:tr h="370840">
                <a:tc>
                  <a:txBody>
                    <a:bodyPr/>
                    <a:lstStyle/>
                    <a:p>
                      <a:pPr lvl="0" algn="just">
                        <a:buFont typeface="Wingdings" panose="05000000000000000000" pitchFamily="2" charset="2"/>
                        <a:buChar char="Ø"/>
                      </a:pPr>
                      <a:r>
                        <a:rPr lang="fr-FR" sz="1800" dirty="0" smtClean="0">
                          <a:solidFill>
                            <a:schemeClr val="tx1"/>
                          </a:solidFill>
                          <a:latin typeface="Book Antiqua" panose="02040602050305030304" pitchFamily="18" charset="0"/>
                        </a:rPr>
                        <a:t>Ces réflexions se trouvent renforcées par la définition qu'A. </a:t>
                      </a:r>
                      <a:r>
                        <a:rPr lang="fr-FR" sz="1800" dirty="0" err="1" smtClean="0">
                          <a:solidFill>
                            <a:schemeClr val="tx1"/>
                          </a:solidFill>
                          <a:latin typeface="Book Antiqua" panose="02040602050305030304" pitchFamily="18" charset="0"/>
                        </a:rPr>
                        <a:t>Lincon</a:t>
                      </a:r>
                      <a:r>
                        <a:rPr lang="fr-FR" sz="1800" dirty="0" smtClean="0">
                          <a:solidFill>
                            <a:schemeClr val="tx1"/>
                          </a:solidFill>
                          <a:latin typeface="Book Antiqua" panose="02040602050305030304" pitchFamily="18" charset="0"/>
                        </a:rPr>
                        <a:t> a pu attribuer à la démocratie : «</a:t>
                      </a:r>
                      <a:r>
                        <a:rPr lang="fr-FR" sz="1800" i="1" dirty="0" smtClean="0">
                          <a:solidFill>
                            <a:schemeClr val="tx1"/>
                          </a:solidFill>
                          <a:latin typeface="Book Antiqua" panose="02040602050305030304" pitchFamily="18" charset="0"/>
                        </a:rPr>
                        <a:t> </a:t>
                      </a:r>
                      <a:r>
                        <a:rPr lang="fr-FR" sz="1800" b="1" i="1" dirty="0" smtClean="0">
                          <a:solidFill>
                            <a:schemeClr val="tx1"/>
                          </a:solidFill>
                          <a:latin typeface="Book Antiqua" panose="02040602050305030304" pitchFamily="18" charset="0"/>
                        </a:rPr>
                        <a:t>Le gouvernement du peuple, par le peuple et pour le</a:t>
                      </a:r>
                      <a:r>
                        <a:rPr lang="fr-FR" sz="1800" b="1" dirty="0" smtClean="0">
                          <a:solidFill>
                            <a:schemeClr val="tx1"/>
                          </a:solidFill>
                          <a:latin typeface="Book Antiqua" panose="02040602050305030304" pitchFamily="18" charset="0"/>
                        </a:rPr>
                        <a:t> </a:t>
                      </a:r>
                      <a:r>
                        <a:rPr lang="fr-FR" sz="1800" b="1" i="1" dirty="0" smtClean="0">
                          <a:solidFill>
                            <a:schemeClr val="tx1"/>
                          </a:solidFill>
                          <a:latin typeface="Book Antiqua" panose="02040602050305030304" pitchFamily="18" charset="0"/>
                        </a:rPr>
                        <a:t>peuple</a:t>
                      </a:r>
                      <a:r>
                        <a:rPr lang="fr-FR" sz="1800" dirty="0" smtClean="0">
                          <a:solidFill>
                            <a:schemeClr val="tx1"/>
                          </a:solidFill>
                          <a:latin typeface="Book Antiqua" panose="02040602050305030304" pitchFamily="18" charset="0"/>
                        </a:rPr>
                        <a:t> ». </a:t>
                      </a:r>
                    </a:p>
                  </a:txBody>
                  <a:tcPr>
                    <a:solidFill>
                      <a:schemeClr val="bg1">
                        <a:lumMod val="75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372610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fontScale="90000"/>
          </a:bodyPr>
          <a:lstStyle/>
          <a:p>
            <a:pPr algn="ctr"/>
            <a:r>
              <a:rPr lang="fr-FR" sz="3600" b="1" dirty="0">
                <a:latin typeface="Book Antiqua" panose="02040602050305030304" pitchFamily="18" charset="0"/>
              </a:rPr>
              <a:t>Axe 3: Droits de l’Homme et libertés publiques : entre État et société  </a:t>
            </a:r>
            <a:endParaRPr lang="fr-FR" sz="3600" dirty="0">
              <a:latin typeface="Book Antiqua" panose="02040602050305030304" pitchFamily="18" charset="0"/>
            </a:endParaRPr>
          </a:p>
        </p:txBody>
      </p:sp>
      <p:sp>
        <p:nvSpPr>
          <p:cNvPr id="3" name="Espace réservé du contenu 2"/>
          <p:cNvSpPr>
            <a:spLocks noGrp="1"/>
          </p:cNvSpPr>
          <p:nvPr>
            <p:ph idx="1"/>
          </p:nvPr>
        </p:nvSpPr>
        <p:spPr>
          <a:xfrm>
            <a:off x="682171" y="1738793"/>
            <a:ext cx="10371909" cy="4265419"/>
          </a:xfrm>
        </p:spPr>
        <p:txBody>
          <a:bodyPr>
            <a:normAutofit/>
          </a:bodyPr>
          <a:lstStyle/>
          <a:p>
            <a:pPr algn="just"/>
            <a:r>
              <a:rPr lang="fr-FR" sz="1800" i="1" dirty="0">
                <a:latin typeface="Book Antiqua" panose="02040602050305030304" pitchFamily="18" charset="0"/>
              </a:rPr>
              <a:t> </a:t>
            </a:r>
            <a:endParaRPr lang="fr-FR" sz="1800" dirty="0">
              <a:latin typeface="Book Antiqua" panose="02040602050305030304" pitchFamily="18" charset="0"/>
            </a:endParaRPr>
          </a:p>
          <a:p>
            <a:pPr marL="0" indent="0" algn="just">
              <a:buNone/>
            </a:pPr>
            <a:r>
              <a:rPr lang="fr-FR" sz="1800" b="1" dirty="0" smtClean="0">
                <a:solidFill>
                  <a:schemeClr val="tx1"/>
                </a:solidFill>
                <a:latin typeface="Book Antiqua" panose="02040602050305030304" pitchFamily="18" charset="0"/>
              </a:rPr>
              <a:t> </a:t>
            </a:r>
            <a:endParaRPr lang="fr-FR" sz="1800" dirty="0">
              <a:solidFill>
                <a:schemeClr val="tx1"/>
              </a:solidFill>
              <a:latin typeface="Book Antiqua" panose="02040602050305030304" pitchFamily="18" charset="0"/>
            </a:endParaRPr>
          </a:p>
          <a:p>
            <a:r>
              <a:rPr lang="fr-FR" sz="1800" i="1" dirty="0"/>
              <a:t> </a:t>
            </a:r>
            <a:endParaRPr lang="fr-FR" sz="1800" dirty="0"/>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2</a:t>
            </a:fld>
            <a:endParaRPr lang="en-US" dirty="0">
              <a:solidFill>
                <a:srgbClr val="000000"/>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3683145693"/>
              </p:ext>
            </p:extLst>
          </p:nvPr>
        </p:nvGraphicFramePr>
        <p:xfrm>
          <a:off x="2040467" y="1667933"/>
          <a:ext cx="8128000" cy="393192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Book Antiqua" panose="02040602050305030304" pitchFamily="18" charset="0"/>
                        </a:rPr>
                        <a:t>Le facteur d'ordre culturel d'encadrement des Droits de l'Homme </a:t>
                      </a:r>
                      <a:endParaRPr lang="fr-FR" sz="1800" dirty="0" smtClean="0">
                        <a:solidFill>
                          <a:schemeClr val="tx1"/>
                        </a:solidFill>
                        <a:latin typeface="Book Antiqua" panose="02040602050305030304" pitchFamily="18" charset="0"/>
                      </a:endParaRPr>
                    </a:p>
                    <a:p>
                      <a:endParaRPr lang="fr-FR" dirty="0"/>
                    </a:p>
                  </a:txBody>
                  <a:tcPr>
                    <a:solidFill>
                      <a:schemeClr val="bg1">
                        <a:lumMod val="50000"/>
                      </a:schemeClr>
                    </a:solid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chemeClr val="tx1"/>
                          </a:solidFill>
                          <a:latin typeface="Book Antiqua" panose="02040602050305030304" pitchFamily="18" charset="0"/>
                        </a:rPr>
                        <a:t>L'épanouissement des Droits de l'Homme est étroitement lié à la culture du pays où ils se retrouvent. </a:t>
                      </a:r>
                    </a:p>
                  </a:txBody>
                  <a:tcPr>
                    <a:solidFill>
                      <a:schemeClr val="bg1">
                        <a:lumMod val="85000"/>
                      </a:schemeClr>
                    </a:solid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Book Antiqua" panose="02040602050305030304" pitchFamily="18" charset="0"/>
                        </a:rPr>
                        <a:t>Cela suppose que la population en question doit avoir un certain niveau d'éducation.</a:t>
                      </a:r>
                      <a:r>
                        <a:rPr lang="fr-FR" sz="1800" dirty="0" smtClean="0">
                          <a:solidFill>
                            <a:schemeClr val="tx1"/>
                          </a:solidFill>
                          <a:latin typeface="Book Antiqua" panose="02040602050305030304" pitchFamily="18" charset="0"/>
                        </a:rPr>
                        <a:t> Or, dans les pays sous-développés, ce facteur d'éducation n'est pas assuré. Le niveau d'éducation de la nation permet au peuple d'avoir une meilleure compréhension des droits de l'homme. </a:t>
                      </a:r>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chemeClr val="tx1"/>
                          </a:solidFill>
                          <a:latin typeface="Book Antiqua" panose="02040602050305030304" pitchFamily="18" charset="0"/>
                        </a:rPr>
                        <a:t>C'est en ce sens que l'art 26 al.2 de la Déclaration Universelle des Droits de l'Homme précise que : «</a:t>
                      </a:r>
                      <a:r>
                        <a:rPr lang="fr-FR" sz="1800" i="1" dirty="0" smtClean="0">
                          <a:solidFill>
                            <a:schemeClr val="tx1"/>
                          </a:solidFill>
                          <a:latin typeface="Book Antiqua" panose="02040602050305030304" pitchFamily="18" charset="0"/>
                        </a:rPr>
                        <a:t> </a:t>
                      </a:r>
                      <a:r>
                        <a:rPr lang="fr-FR" sz="1800" b="1" i="1" dirty="0" smtClean="0">
                          <a:solidFill>
                            <a:schemeClr val="tx1"/>
                          </a:solidFill>
                          <a:latin typeface="Book Antiqua" panose="02040602050305030304" pitchFamily="18" charset="0"/>
                        </a:rPr>
                        <a:t>L'éducation doit viser à l'épanouissement de la personnalité humaine et au renforcement du respect droits de l'homme et des libertés fondamentales. Elle doit favoriser la compréhension, la tolérance et l'amitié entre toutes les nations et tous les groupes raciaux ou religieux </a:t>
                      </a:r>
                      <a:r>
                        <a:rPr lang="fr-FR" sz="1800" dirty="0" smtClean="0">
                          <a:solidFill>
                            <a:schemeClr val="tx1"/>
                          </a:solidFill>
                          <a:latin typeface="Book Antiqua" panose="02040602050305030304" pitchFamily="18" charset="0"/>
                        </a:rPr>
                        <a:t>». </a:t>
                      </a:r>
                    </a:p>
                  </a:txBody>
                  <a:tcPr>
                    <a:solidFill>
                      <a:schemeClr val="bg1">
                        <a:lumMod val="85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8707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a:bodyPr>
          <a:lstStyle/>
          <a:p>
            <a:pPr algn="ctr"/>
            <a:r>
              <a:rPr lang="fr-FR" sz="3200" b="1" dirty="0">
                <a:latin typeface="Book Antiqua" panose="02040602050305030304" pitchFamily="18" charset="0"/>
              </a:rPr>
              <a:t>Axe </a:t>
            </a:r>
            <a:r>
              <a:rPr lang="fr-FR" sz="3200" b="1" dirty="0" smtClean="0">
                <a:latin typeface="Book Antiqua" panose="02040602050305030304" pitchFamily="18" charset="0"/>
              </a:rPr>
              <a:t>3: </a:t>
            </a:r>
            <a:r>
              <a:rPr lang="fr-FR" sz="3200" b="1" dirty="0">
                <a:latin typeface="Book Antiqua" panose="02040602050305030304" pitchFamily="18" charset="0"/>
              </a:rPr>
              <a:t>Droits de l’Homme et libertés publiques : entre État et société </a:t>
            </a:r>
            <a:r>
              <a:rPr lang="fr-FR" sz="3200" b="1" dirty="0" smtClean="0">
                <a:latin typeface="Book Antiqua" panose="02040602050305030304" pitchFamily="18" charset="0"/>
              </a:rPr>
              <a:t> </a:t>
            </a:r>
            <a:endParaRPr lang="fr-FR" sz="3200" dirty="0">
              <a:latin typeface="Book Antiqua" panose="02040602050305030304" pitchFamily="18" charset="0"/>
            </a:endParaRPr>
          </a:p>
        </p:txBody>
      </p:sp>
      <p:sp>
        <p:nvSpPr>
          <p:cNvPr id="3" name="Espace réservé du contenu 2"/>
          <p:cNvSpPr>
            <a:spLocks noGrp="1"/>
          </p:cNvSpPr>
          <p:nvPr>
            <p:ph idx="1"/>
          </p:nvPr>
        </p:nvSpPr>
        <p:spPr>
          <a:xfrm>
            <a:off x="682171" y="1569459"/>
            <a:ext cx="10371909" cy="4265419"/>
          </a:xfrm>
        </p:spPr>
        <p:txBody>
          <a:bodyPr>
            <a:normAutofit/>
          </a:bodyPr>
          <a:lstStyle/>
          <a:p>
            <a:pPr algn="just"/>
            <a:r>
              <a:rPr lang="fr-FR" sz="1800" b="1" i="1" dirty="0">
                <a:solidFill>
                  <a:schemeClr val="tx1"/>
                </a:solidFill>
                <a:latin typeface="Book Antiqua" panose="02040602050305030304" pitchFamily="18" charset="0"/>
              </a:rPr>
              <a:t> </a:t>
            </a:r>
            <a:endParaRPr lang="fr-FR" sz="1800" dirty="0">
              <a:solidFill>
                <a:schemeClr val="tx1"/>
              </a:solidFill>
              <a:latin typeface="Book Antiqua" panose="02040602050305030304" pitchFamily="18" charset="0"/>
            </a:endParaRPr>
          </a:p>
          <a:p>
            <a:pPr marL="0" indent="0" algn="just">
              <a:buNone/>
            </a:pPr>
            <a:endParaRPr lang="fr-FR" sz="1800"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3</a:t>
            </a:fld>
            <a:endParaRPr lang="en-US" dirty="0">
              <a:solidFill>
                <a:srgbClr val="000000"/>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2638976408"/>
              </p:ext>
            </p:extLst>
          </p:nvPr>
        </p:nvGraphicFramePr>
        <p:xfrm>
          <a:off x="2040467" y="1786467"/>
          <a:ext cx="8128000" cy="39370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0000"/>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smtClean="0">
                          <a:solidFill>
                            <a:schemeClr val="tx1"/>
                          </a:solidFill>
                          <a:latin typeface="Book Antiqua" panose="02040602050305030304" pitchFamily="18" charset="0"/>
                        </a:rPr>
                        <a:t>Les facteurs social et économique d'encadrement des Droits de l'Homme</a:t>
                      </a:r>
                      <a:endParaRPr lang="fr-FR" sz="1800" dirty="0" smtClean="0">
                        <a:solidFill>
                          <a:schemeClr val="tx1"/>
                        </a:solidFill>
                        <a:latin typeface="Book Antiqua" panose="02040602050305030304" pitchFamily="18" charset="0"/>
                      </a:endParaRPr>
                    </a:p>
                  </a:txBody>
                  <a:tcPr>
                    <a:solidFill>
                      <a:schemeClr val="bg1">
                        <a:lumMod val="50000"/>
                      </a:schemeClr>
                    </a:solid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chemeClr val="tx1"/>
                          </a:solidFill>
                          <a:latin typeface="Book Antiqua" panose="02040602050305030304" pitchFamily="18" charset="0"/>
                        </a:rPr>
                        <a:t>La conception marxiste est en grande partie dominée par les rapports de production dans les sociétés. Les Droits de l'Homme seraient le produit des rapports de production formant la base de ces droits.</a:t>
                      </a:r>
                    </a:p>
                  </a:txBody>
                  <a:tcPr>
                    <a:solidFill>
                      <a:schemeClr val="bg1">
                        <a:lumMod val="85000"/>
                      </a:schemeClr>
                    </a:solid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solidFill>
                            <a:schemeClr val="tx1"/>
                          </a:solidFill>
                          <a:latin typeface="Book Antiqua" panose="02040602050305030304" pitchFamily="18" charset="0"/>
                        </a:rPr>
                        <a:t>Il convient de souligner, avec évidence, que les facteurs d'encadrement des Droits de l'Homme varient d'un pays à un autre, même si l'on peut admettre qu'il ait un certain niveau de standardisation. On ne peut pas les importer, et donc toute idée d'importation de ces facteurs est une bataille perdue à l'avance. </a:t>
                      </a:r>
                    </a:p>
                  </a:txBody>
                  <a:tcPr/>
                </a:tc>
                <a:extLst>
                  <a:ext uri="{0D108BD9-81ED-4DB2-BD59-A6C34878D82A}">
                    <a16:rowId xmlns:a16="http://schemas.microsoft.com/office/drawing/2014/main" val="10002"/>
                  </a:ext>
                </a:extLst>
              </a:tr>
              <a:tr h="370840">
                <a:tc>
                  <a:txBody>
                    <a:bodyPr/>
                    <a:lstStyle/>
                    <a:p>
                      <a:pPr algn="just">
                        <a:buFont typeface="Wingdings" panose="05000000000000000000" pitchFamily="2" charset="2"/>
                        <a:buChar char="Ø"/>
                      </a:pPr>
                      <a:r>
                        <a:rPr lang="fr-FR" sz="1800" dirty="0" smtClean="0">
                          <a:solidFill>
                            <a:schemeClr val="tx1"/>
                          </a:solidFill>
                          <a:latin typeface="Book Antiqua" panose="02040602050305030304" pitchFamily="18" charset="0"/>
                        </a:rPr>
                        <a:t>Car </a:t>
                      </a:r>
                      <a:r>
                        <a:rPr lang="fr-FR" sz="1800" b="1" dirty="0" smtClean="0">
                          <a:solidFill>
                            <a:schemeClr val="tx1"/>
                          </a:solidFill>
                          <a:latin typeface="Book Antiqua" panose="02040602050305030304" pitchFamily="18" charset="0"/>
                        </a:rPr>
                        <a:t>ces droits ne sauraient se penser en dehors d'une prise en compte de la situation des conditions matérielles d'existence des gens du pays dans lequel ils sont appelés à être appliqués à travers des mécanismes ou structures de protection des Droits de l'Homme.</a:t>
                      </a:r>
                      <a:endParaRPr lang="fr-FR" sz="1800" dirty="0" smtClean="0">
                        <a:solidFill>
                          <a:schemeClr val="tx1"/>
                        </a:solidFill>
                        <a:latin typeface="Book Antiqua" panose="02040602050305030304" pitchFamily="18" charset="0"/>
                      </a:endParaRPr>
                    </a:p>
                  </a:txBody>
                  <a:tcPr>
                    <a:solidFill>
                      <a:schemeClr val="bg1">
                        <a:lumMod val="85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512720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Bleu vert">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étrospectiv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610</TotalTime>
  <Words>388</Words>
  <Application>Microsoft Office PowerPoint</Application>
  <PresentationFormat>Widescreen</PresentationFormat>
  <Paragraphs>26</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Book Antiqua</vt:lpstr>
      <vt:lpstr>Calibri</vt:lpstr>
      <vt:lpstr>Calibri Light</vt:lpstr>
      <vt:lpstr>Wingdings</vt:lpstr>
      <vt:lpstr>Rétrospective</vt:lpstr>
      <vt:lpstr>Axe 3: Droits de l’Homme et libertés publiques : entre État et société  </vt:lpstr>
      <vt:lpstr>Axe 3: Droits de l’Homme et libertés publiques : entre État et société  </vt:lpstr>
      <vt:lpstr>Axe 3: Droits de l’Homme et libertés publiques : entre État et société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Maryem CHLAL</dc:creator>
  <cp:lastModifiedBy>Toufik Rahmouni</cp:lastModifiedBy>
  <cp:revision>117</cp:revision>
  <cp:lastPrinted>2020-02-20T15:50:48Z</cp:lastPrinted>
  <dcterms:created xsi:type="dcterms:W3CDTF">2020-02-20T09:48:45Z</dcterms:created>
  <dcterms:modified xsi:type="dcterms:W3CDTF">2020-03-18T13:07:06Z</dcterms:modified>
</cp:coreProperties>
</file>